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12"/>
  </p:notesMasterIdLst>
  <p:handoutMasterIdLst>
    <p:handoutMasterId r:id="rId13"/>
  </p:handoutMasterIdLst>
  <p:sldIdLst>
    <p:sldId id="305" r:id="rId4"/>
    <p:sldId id="295" r:id="rId5"/>
    <p:sldId id="297" r:id="rId6"/>
    <p:sldId id="298" r:id="rId7"/>
    <p:sldId id="299" r:id="rId8"/>
    <p:sldId id="301" r:id="rId9"/>
    <p:sldId id="302" r:id="rId10"/>
    <p:sldId id="304" r:id="rId11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FF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2390" autoAdjust="0"/>
  </p:normalViewPr>
  <p:slideViewPr>
    <p:cSldViewPr>
      <p:cViewPr>
        <p:scale>
          <a:sx n="75" d="100"/>
          <a:sy n="75" d="100"/>
        </p:scale>
        <p:origin x="-123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70" y="-102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177378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50375" cy="497367"/>
          </a:xfrm>
          <a:prstGeom prst="rect">
            <a:avLst/>
          </a:prstGeom>
        </p:spPr>
        <p:txBody>
          <a:bodyPr vert="horz" lIns="92208" tIns="46105" rIns="92208" bIns="461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5"/>
            <a:ext cx="2950374" cy="497367"/>
          </a:xfrm>
          <a:prstGeom prst="rect">
            <a:avLst/>
          </a:prstGeom>
        </p:spPr>
        <p:txBody>
          <a:bodyPr vert="horz" lIns="92208" tIns="46105" rIns="92208" bIns="46105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8" tIns="46105" rIns="92208" bIns="461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3" y="4720985"/>
            <a:ext cx="5446723" cy="4473102"/>
          </a:xfrm>
          <a:prstGeom prst="rect">
            <a:avLst/>
          </a:prstGeom>
        </p:spPr>
        <p:txBody>
          <a:bodyPr vert="horz" lIns="92208" tIns="46105" rIns="92208" bIns="461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372"/>
            <a:ext cx="2950375" cy="497366"/>
          </a:xfrm>
          <a:prstGeom prst="rect">
            <a:avLst/>
          </a:prstGeom>
        </p:spPr>
        <p:txBody>
          <a:bodyPr vert="horz" lIns="92208" tIns="46105" rIns="92208" bIns="461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08" tIns="46105" rIns="92208" bIns="46105" rtlCol="0" anchor="b"/>
          <a:lstStyle>
            <a:lvl1pPr algn="r">
              <a:defRPr sz="1200"/>
            </a:lvl1pPr>
          </a:lstStyle>
          <a:p>
            <a:fld id="{8EBA7245-C885-4D6A-A731-4766318AB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63052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5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88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43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 u="none" baseline="0"/>
            </a:lvl1pPr>
          </a:lstStyle>
          <a:p>
            <a:fld id="{A6D8196B-C97F-4694-9B85-98E5439525A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9704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393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sz="1800">
              <a:solidFill>
                <a:schemeClr val="tx1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D68DA-2C83-4A8A-99DB-3C44577FECBE}" type="slidenum">
              <a:rPr lang="ja-JP" altLang="en-US"/>
              <a:pPr>
                <a:defRPr/>
              </a:pPr>
              <a:t>‹#›</a:t>
            </a:fld>
            <a:endParaRPr lang="ja-JP" altLang="en-US" sz="1800" b="0"/>
          </a:p>
        </p:txBody>
      </p:sp>
    </p:spTree>
    <p:extLst>
      <p:ext uri="{BB962C8B-B14F-4D97-AF65-F5344CB8AC3E}">
        <p14:creationId xmlns:p14="http://schemas.microsoft.com/office/powerpoint/2010/main" val="2550866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093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137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262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129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9377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09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7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267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383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726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32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3198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5458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040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3482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1106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15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512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384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3075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365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1317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30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13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23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482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369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71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196B-C97F-4694-9B85-98E543952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94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b="1">
                <a:solidFill>
                  <a:schemeClr val="tx1"/>
                </a:solidFill>
              </a:defRPr>
            </a:lvl1pPr>
          </a:lstStyle>
          <a:p>
            <a:fld id="{A6D8196B-C97F-4694-9B85-98E5439525A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100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AD20B-C84D-45F8-BFE8-4E0779ABBEFD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F160-7F92-4B06-B984-30B6B290B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5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84110-D74B-4FC4-BF30-A78E4B204761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A6229-5F94-493E-B732-6A059681A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01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647700" y="1341438"/>
            <a:ext cx="7772400" cy="1470025"/>
          </a:xfrm>
        </p:spPr>
        <p:txBody>
          <a:bodyPr/>
          <a:lstStyle/>
          <a:p>
            <a:pPr marL="0" indent="0"/>
            <a:r>
              <a:rPr kumimoji="1" lang="en-US" altLang="ja-JP" smtClean="0"/>
              <a:t>【</a:t>
            </a:r>
            <a:r>
              <a:rPr kumimoji="1" lang="ja-JP" altLang="en-US" smtClean="0"/>
              <a:t>参考資料</a:t>
            </a:r>
            <a:r>
              <a:rPr kumimoji="1" lang="en-US" altLang="ja-JP" smtClean="0"/>
              <a:t>】</a:t>
            </a:r>
            <a:endParaRPr kumimoji="1" lang="ja-JP" altLang="en-US" smtClean="0"/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中核市市長会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地方分権検討プロジェクト</a:t>
            </a:r>
          </a:p>
        </p:txBody>
      </p:sp>
    </p:spTree>
    <p:extLst>
      <p:ext uri="{BB962C8B-B14F-4D97-AF65-F5344CB8AC3E}">
        <p14:creationId xmlns:p14="http://schemas.microsoft.com/office/powerpoint/2010/main" val="247250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4654" y="346646"/>
            <a:ext cx="8586700" cy="850106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dirty="0" smtClean="0"/>
              <a:t>１．平成</a:t>
            </a:r>
            <a:r>
              <a:rPr lang="en-US" altLang="ja-JP" sz="2800" dirty="0" smtClean="0"/>
              <a:t>29</a:t>
            </a:r>
            <a:r>
              <a:rPr lang="ja-JP" altLang="en-US" sz="2800" dirty="0" smtClean="0"/>
              <a:t>年度地方分権検討プロジェクトについて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539552" y="1196752"/>
            <a:ext cx="81369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コンテンツ プレースホルダー 5"/>
          <p:cNvSpPr txBox="1">
            <a:spLocks/>
          </p:cNvSpPr>
          <p:nvPr/>
        </p:nvSpPr>
        <p:spPr>
          <a:xfrm>
            <a:off x="539552" y="1628800"/>
            <a:ext cx="8136904" cy="4464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研究テーマ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dirty="0" smtClean="0"/>
              <a:t>・児童相談所に関する財源措置状況等について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提言項目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dirty="0" smtClean="0"/>
              <a:t>児童相談所整備に係る財源措置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dirty="0" smtClean="0"/>
              <a:t>児童相談所設置に係る人材育成・確保</a:t>
            </a:r>
            <a:endParaRPr lang="en-US" altLang="ja-JP" sz="2600" dirty="0" smtClean="0"/>
          </a:p>
        </p:txBody>
      </p:sp>
    </p:spTree>
    <p:extLst>
      <p:ext uri="{BB962C8B-B14F-4D97-AF65-F5344CB8AC3E}">
        <p14:creationId xmlns:p14="http://schemas.microsoft.com/office/powerpoint/2010/main" val="6455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596776" y="1052736"/>
            <a:ext cx="81369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コンテンツ プレースホルダー 5"/>
          <p:cNvSpPr txBox="1">
            <a:spLocks/>
          </p:cNvSpPr>
          <p:nvPr/>
        </p:nvSpPr>
        <p:spPr>
          <a:xfrm>
            <a:off x="631533" y="1247801"/>
            <a:ext cx="7902624" cy="50615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財源制度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dirty="0"/>
              <a:t>〇児童相談所（一時保護所）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u="sng" dirty="0"/>
              <a:t>⇒国庫補助金（１／２相当</a:t>
            </a:r>
            <a:r>
              <a:rPr lang="ja-JP" altLang="en-US" b="1" u="sng" dirty="0" smtClean="0"/>
              <a:t>）</a:t>
            </a:r>
            <a:endParaRPr lang="en-US" altLang="ja-JP" b="1" u="sng" dirty="0" smtClean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dirty="0" smtClean="0"/>
              <a:t>　　</a:t>
            </a:r>
            <a:r>
              <a:rPr lang="en-US" altLang="ja-JP" sz="2800" b="1" dirty="0" smtClean="0"/>
              <a:t>【</a:t>
            </a:r>
            <a:r>
              <a:rPr lang="ja-JP" altLang="en-US" sz="2800" b="1" dirty="0" smtClean="0"/>
              <a:t>算定方法</a:t>
            </a:r>
            <a:r>
              <a:rPr lang="en-US" altLang="ja-JP" sz="2800" b="1" dirty="0" smtClean="0"/>
              <a:t>】</a:t>
            </a:r>
            <a:r>
              <a:rPr lang="ja-JP" altLang="en-US" sz="2800" b="1" dirty="0"/>
              <a:t>　</a:t>
            </a:r>
            <a:r>
              <a:rPr lang="ja-JP" altLang="en-US" sz="2800" b="1" dirty="0" smtClean="0"/>
              <a:t>定員</a:t>
            </a:r>
            <a:r>
              <a:rPr lang="en-US" altLang="ja-JP" sz="2800" b="1" dirty="0" smtClean="0"/>
              <a:t>×</a:t>
            </a:r>
            <a:r>
              <a:rPr lang="ja-JP" altLang="en-US" sz="2800" b="1" dirty="0" smtClean="0"/>
              <a:t>補助単価</a:t>
            </a:r>
            <a:r>
              <a:rPr lang="en-US" altLang="ja-JP" sz="2800" b="1" dirty="0"/>
              <a:t/>
            </a:r>
            <a:br>
              <a:rPr lang="en-US" altLang="ja-JP" sz="2800" b="1" dirty="0"/>
            </a:b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〇児童相談所（事務所）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b="1" dirty="0" smtClean="0"/>
              <a:t>　</a:t>
            </a:r>
            <a:r>
              <a:rPr lang="ja-JP" altLang="en-US" b="1" u="sng" dirty="0" smtClean="0"/>
              <a:t>⇒普通交付税措置</a:t>
            </a:r>
            <a:endParaRPr lang="en-US" altLang="ja-JP" u="sng" dirty="0" smtClean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62949" y="397695"/>
            <a:ext cx="8136904" cy="85010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l"/>
            <a:r>
              <a:rPr lang="ja-JP" altLang="en-US" sz="2800" dirty="0" smtClean="0"/>
              <a:t>２．児童相談所整備に係る財源措置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34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タイトル 1"/>
          <p:cNvSpPr>
            <a:spLocks noGrp="1" noChangeArrowheads="1"/>
          </p:cNvSpPr>
          <p:nvPr>
            <p:ph type="title" idx="4294967295"/>
          </p:nvPr>
        </p:nvSpPr>
        <p:spPr>
          <a:xfrm>
            <a:off x="338138" y="201613"/>
            <a:ext cx="8785225" cy="8509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ja-JP" altLang="en-US" sz="2800" dirty="0" smtClean="0">
                <a:latin typeface="+mj-ea"/>
              </a:rPr>
              <a:t>３．一時保護所の整備</a:t>
            </a:r>
            <a:r>
              <a:rPr lang="ja-JP" altLang="en-US" sz="2800" dirty="0" smtClean="0"/>
              <a:t>費と財源状況（調査結果）</a:t>
            </a:r>
            <a:endParaRPr lang="ja-JP" altLang="en-US" sz="2800" u="sng" dirty="0" smtClean="0"/>
          </a:p>
        </p:txBody>
      </p:sp>
      <p:sp>
        <p:nvSpPr>
          <p:cNvPr id="5123" name="直線コネクタ 3"/>
          <p:cNvSpPr>
            <a:spLocks noChangeShapeType="1"/>
          </p:cNvSpPr>
          <p:nvPr/>
        </p:nvSpPr>
        <p:spPr bwMode="auto">
          <a:xfrm>
            <a:off x="539750" y="1052513"/>
            <a:ext cx="813752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コンテンツ プレースホルダー 5"/>
          <p:cNvSpPr>
            <a:spLocks noChangeArrowheads="1"/>
          </p:cNvSpPr>
          <p:nvPr/>
        </p:nvSpPr>
        <p:spPr bwMode="auto">
          <a:xfrm>
            <a:off x="539750" y="1228725"/>
            <a:ext cx="8661400" cy="647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ym typeface="ＭＳ Ｐゴシック" charset="-128"/>
              </a:rPr>
              <a:t>設置市（中核市・指定都市</a:t>
            </a:r>
            <a:r>
              <a:rPr lang="en-US" altLang="ja-JP" sz="2400" b="1" dirty="0">
                <a:sym typeface="ＭＳ Ｐゴシック" charset="-128"/>
              </a:rPr>
              <a:t>※</a:t>
            </a:r>
            <a:r>
              <a:rPr lang="ja-JP" altLang="en-US" sz="2400" b="1" dirty="0">
                <a:sym typeface="ＭＳ Ｐゴシック" charset="-128"/>
              </a:rPr>
              <a:t>）</a:t>
            </a:r>
            <a:r>
              <a:rPr lang="ja-JP" altLang="en-US" sz="2400" b="1" dirty="0" smtClean="0">
                <a:sym typeface="ＭＳ Ｐゴシック" charset="-128"/>
              </a:rPr>
              <a:t>の整備状況</a:t>
            </a:r>
            <a:r>
              <a:rPr lang="ja-JP" altLang="en-US" sz="2000" u="sng" dirty="0">
                <a:solidFill>
                  <a:srgbClr val="FF0000"/>
                </a:solidFill>
                <a:latin typeface="ＭＳ Ｐゴシック" charset="-128"/>
                <a:ea typeface="ＭＳ Ｐゴシック" charset="-128"/>
                <a:sym typeface="ＭＳ Ｐゴシック" charset="-128"/>
              </a:rPr>
              <a:t>　　</a:t>
            </a:r>
            <a:r>
              <a:rPr lang="ja-JP" altLang="en-US" sz="2000" u="sng" dirty="0">
                <a:latin typeface="ＭＳ Ｐゴシック" charset="-128"/>
                <a:ea typeface="ＭＳ Ｐゴシック" charset="-128"/>
                <a:sym typeface="ＭＳ Ｐゴシック" charset="-128"/>
              </a:rPr>
              <a:t>　</a:t>
            </a:r>
            <a:r>
              <a:rPr lang="ja-JP" altLang="en-US" sz="2000" dirty="0">
                <a:latin typeface="ＭＳ Ｐゴシック" charset="-128"/>
                <a:ea typeface="ＭＳ Ｐゴシック" charset="-128"/>
                <a:sym typeface="ＭＳ Ｐゴシック" charset="-128"/>
              </a:rPr>
              <a:t>　　　　　　　　　　</a:t>
            </a:r>
            <a:r>
              <a:rPr lang="ja-JP" altLang="en-US" sz="2000" b="1" dirty="0">
                <a:latin typeface="ＭＳ Ｐゴシック" charset="-128"/>
                <a:ea typeface="ＭＳ Ｐゴシック" charset="-128"/>
                <a:sym typeface="ＭＳ Ｐゴシック" charset="-128"/>
              </a:rPr>
              <a:t>　　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Tx/>
              <a:buNone/>
            </a:pPr>
            <a:endParaRPr lang="en-US" altLang="ja-JP" sz="2000" dirty="0">
              <a:latin typeface="Calibri" pitchFamily="34" charset="0"/>
              <a:ea typeface="ＭＳ Ｐゴシック" charset="-128"/>
              <a:cs typeface="Calibri" pitchFamily="34" charset="0"/>
              <a:sym typeface="Calibri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899950"/>
              </p:ext>
            </p:extLst>
          </p:nvPr>
        </p:nvGraphicFramePr>
        <p:xfrm>
          <a:off x="722313" y="2052638"/>
          <a:ext cx="6516688" cy="2541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344"/>
                <a:gridCol w="3258344"/>
              </a:tblGrid>
              <a:tr h="496864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一時保護所</a:t>
                      </a:r>
                      <a:endParaRPr kumimoji="1" lang="en-US" altLang="ja-JP" sz="2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</a:tr>
              <a:tr h="712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事業費（①）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2.8</a:t>
                      </a:r>
                      <a:endParaRPr kumimoji="1" lang="ja-JP" altLang="en-US" sz="3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</a:tr>
              <a:tr h="712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国補助（②）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</a:t>
                      </a:r>
                      <a:endParaRPr kumimoji="1" lang="ja-JP" altLang="en-US" sz="3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</a:tr>
              <a:tr h="619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割合（②）</a:t>
                      </a:r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÷</a:t>
                      </a:r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（①）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2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11.8%</a:t>
                      </a:r>
                      <a:endParaRPr kumimoji="1" lang="ja-JP" altLang="en-US" sz="3200" b="1" u="none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22" marR="91422" marT="45699" marB="45699" anchor="ctr"/>
                </a:tc>
              </a:tr>
            </a:tbl>
          </a:graphicData>
        </a:graphic>
      </p:graphicFrame>
      <p:sp>
        <p:nvSpPr>
          <p:cNvPr id="5142" name="正方形/長方形 8"/>
          <p:cNvSpPr>
            <a:spLocks noChangeArrowheads="1"/>
          </p:cNvSpPr>
          <p:nvPr/>
        </p:nvSpPr>
        <p:spPr bwMode="auto">
          <a:xfrm>
            <a:off x="5062538" y="4013200"/>
            <a:ext cx="2181225" cy="573088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charset="0"/>
              <a:ea typeface="ＭＳ Ｐゴシック" charset="-128"/>
            </a:endParaRPr>
          </a:p>
        </p:txBody>
      </p:sp>
      <p:sp>
        <p:nvSpPr>
          <p:cNvPr id="5143" name="ストライプ矢印 13"/>
          <p:cNvSpPr>
            <a:spLocks noChangeArrowheads="1"/>
          </p:cNvSpPr>
          <p:nvPr/>
        </p:nvSpPr>
        <p:spPr bwMode="auto">
          <a:xfrm rot="5400000">
            <a:off x="5765801" y="4244975"/>
            <a:ext cx="773112" cy="16208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818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036" y="0"/>
                </a:moveTo>
                <a:lnTo>
                  <a:pt x="1603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036" y="16200"/>
                </a:lnTo>
                <a:lnTo>
                  <a:pt x="16036" y="21600"/>
                </a:lnTo>
                <a:lnTo>
                  <a:pt x="21600" y="10800"/>
                </a:lnTo>
                <a:lnTo>
                  <a:pt x="16036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25400" cap="flat" cmpd="sng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10" name="正方形/長方形 1"/>
          <p:cNvSpPr>
            <a:spLocks noChangeArrowheads="1"/>
          </p:cNvSpPr>
          <p:nvPr/>
        </p:nvSpPr>
        <p:spPr bwMode="auto">
          <a:xfrm>
            <a:off x="4500563" y="5441950"/>
            <a:ext cx="3605212" cy="75565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  <a:sym typeface="ＭＳ Ｐゴシック" pitchFamily="50" charset="-128"/>
              </a:rPr>
              <a:t>実態は１割程度</a:t>
            </a:r>
            <a:endParaRPr lang="en-US" altLang="ja-JP" sz="3200" b="1" u="sng" dirty="0">
              <a:latin typeface="Meiryo UI" panose="020B0604030504040204" pitchFamily="50" charset="-128"/>
              <a:ea typeface="Meiryo UI" panose="020B0604030504040204" pitchFamily="50" charset="-128"/>
              <a:sym typeface="ＭＳ Ｐゴシック" pitchFamily="50" charset="-128"/>
            </a:endParaRPr>
          </a:p>
        </p:txBody>
      </p:sp>
      <p:sp>
        <p:nvSpPr>
          <p:cNvPr id="5145" name="正方形/長方形 1"/>
          <p:cNvSpPr>
            <a:spLocks noChangeArrowheads="1"/>
          </p:cNvSpPr>
          <p:nvPr/>
        </p:nvSpPr>
        <p:spPr bwMode="auto">
          <a:xfrm>
            <a:off x="557908" y="4696097"/>
            <a:ext cx="3942655" cy="2101850"/>
          </a:xfrm>
          <a:prstGeom prst="rect">
            <a:avLst/>
          </a:prstGeom>
          <a:noFill/>
          <a:ln w="25400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ym typeface="ＭＳ Ｐゴシック" charset="-128"/>
              </a:rPr>
              <a:t>※</a:t>
            </a:r>
            <a:r>
              <a:rPr lang="ja-JP" altLang="en-US" sz="1800" dirty="0">
                <a:sym typeface="ＭＳ Ｐゴシック" charset="-128"/>
              </a:rPr>
              <a:t>指定都市は平成</a:t>
            </a:r>
            <a:r>
              <a:rPr lang="en-US" altLang="ja-JP" sz="1800" dirty="0">
                <a:sym typeface="ＭＳ Ｐゴシック" charset="-128"/>
              </a:rPr>
              <a:t>17</a:t>
            </a:r>
            <a:r>
              <a:rPr lang="ja-JP" altLang="en-US" sz="1800" dirty="0">
                <a:sym typeface="ＭＳ Ｐゴシック" charset="-128"/>
              </a:rPr>
              <a:t>年度以降に</a:t>
            </a:r>
            <a:endParaRPr lang="en-US" altLang="ja-JP" sz="1800" dirty="0"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ym typeface="ＭＳ Ｐゴシック" charset="-128"/>
              </a:rPr>
              <a:t>　 指定都市に移行した団体を対象</a:t>
            </a:r>
            <a:endParaRPr lang="en-US" altLang="ja-JP" sz="1800" dirty="0"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ym typeface="ＭＳ Ｐゴシック" charset="-128"/>
              </a:rPr>
              <a:t>※</a:t>
            </a:r>
            <a:r>
              <a:rPr lang="ja-JP" altLang="en-US" sz="1800" dirty="0">
                <a:sym typeface="ＭＳ Ｐゴシック" charset="-128"/>
              </a:rPr>
              <a:t>調査対象とした団体のうち，</a:t>
            </a:r>
            <a:r>
              <a:rPr lang="ja-JP" altLang="en-US" sz="1800" b="1" dirty="0" smtClean="0">
                <a:solidFill>
                  <a:srgbClr val="FF0000"/>
                </a:solidFill>
                <a:sym typeface="ＭＳ Ｐゴシック" charset="-128"/>
              </a:rPr>
              <a:t>新設</a:t>
            </a:r>
            <a:r>
              <a:rPr lang="ja-JP" altLang="en-US" sz="1800" dirty="0" smtClean="0">
                <a:sym typeface="ＭＳ Ｐゴシック" charset="-128"/>
              </a:rPr>
              <a:t>した</a:t>
            </a:r>
            <a:endParaRPr lang="en-US" altLang="ja-JP" sz="1800" dirty="0"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ym typeface="ＭＳ Ｐゴシック" charset="-128"/>
              </a:rPr>
              <a:t>　 団体のみを抽出し平均値により算定</a:t>
            </a:r>
            <a:endParaRPr lang="en-US" altLang="ja-JP" sz="1800" dirty="0"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ym typeface="ＭＳ Ｐゴシック" charset="-128"/>
              </a:rPr>
              <a:t>【</a:t>
            </a:r>
            <a:r>
              <a:rPr lang="ja-JP" altLang="en-US" sz="1800" dirty="0">
                <a:sym typeface="ＭＳ Ｐゴシック" charset="-128"/>
              </a:rPr>
              <a:t>現行補助制度</a:t>
            </a:r>
            <a:r>
              <a:rPr lang="en-US" altLang="ja-JP" sz="1800" dirty="0">
                <a:sym typeface="ＭＳ Ｐゴシック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ym typeface="ＭＳ Ｐゴシック" charset="-128"/>
              </a:rPr>
              <a:t>・事業費の</a:t>
            </a:r>
            <a:r>
              <a:rPr lang="ja-JP" altLang="en-US" sz="1800" b="1" u="sng" dirty="0">
                <a:solidFill>
                  <a:srgbClr val="FF0000"/>
                </a:solidFill>
                <a:sym typeface="ＭＳ Ｐゴシック" charset="-128"/>
              </a:rPr>
              <a:t>１／２</a:t>
            </a:r>
            <a:r>
              <a:rPr lang="ja-JP" altLang="en-US" sz="1800" b="1" u="sng" dirty="0" smtClean="0">
                <a:solidFill>
                  <a:srgbClr val="FF0000"/>
                </a:solidFill>
                <a:sym typeface="ＭＳ Ｐゴシック" charset="-128"/>
              </a:rPr>
              <a:t>相当</a:t>
            </a:r>
            <a:endParaRPr lang="en-US" altLang="ja-JP" sz="1800" b="1" u="sng" dirty="0" smtClean="0">
              <a:solidFill>
                <a:srgbClr val="FF0000"/>
              </a:solidFill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sym typeface="ＭＳ Ｐゴシック" charset="-128"/>
              </a:rPr>
              <a:t>（</a:t>
            </a:r>
            <a:r>
              <a:rPr lang="en-US" altLang="ja-JP" sz="1800" dirty="0" smtClean="0">
                <a:sym typeface="ＭＳ Ｐゴシック" charset="-128"/>
              </a:rPr>
              <a:t>H28</a:t>
            </a:r>
            <a:r>
              <a:rPr lang="ja-JP" altLang="en-US" sz="1800" dirty="0" smtClean="0">
                <a:sym typeface="ＭＳ Ｐゴシック" charset="-128"/>
              </a:rPr>
              <a:t>補正では</a:t>
            </a:r>
            <a:r>
              <a:rPr lang="ja-JP" altLang="en-US" sz="1800" b="1" u="sng" dirty="0" smtClean="0">
                <a:solidFill>
                  <a:srgbClr val="FF0000"/>
                </a:solidFill>
                <a:sym typeface="ＭＳ Ｐゴシック" charset="-128"/>
              </a:rPr>
              <a:t>２</a:t>
            </a:r>
            <a:r>
              <a:rPr lang="ja-JP" altLang="en-US" sz="1800" b="1" u="sng" dirty="0">
                <a:solidFill>
                  <a:srgbClr val="FF0000"/>
                </a:solidFill>
                <a:sym typeface="ＭＳ Ｐゴシック" charset="-128"/>
              </a:rPr>
              <a:t>／</a:t>
            </a:r>
            <a:r>
              <a:rPr lang="en-US" altLang="ja-JP" sz="1800" b="1" u="sng" dirty="0">
                <a:solidFill>
                  <a:srgbClr val="FF0000"/>
                </a:solidFill>
                <a:sym typeface="ＭＳ Ｐゴシック" charset="-128"/>
              </a:rPr>
              <a:t>3</a:t>
            </a:r>
            <a:r>
              <a:rPr lang="ja-JP" altLang="en-US" sz="1800" b="1" u="sng" dirty="0" smtClean="0">
                <a:solidFill>
                  <a:srgbClr val="FF0000"/>
                </a:solidFill>
                <a:sym typeface="ＭＳ Ｐゴシック" charset="-128"/>
              </a:rPr>
              <a:t>相当に引上げ）</a:t>
            </a:r>
            <a:endParaRPr lang="en-US" altLang="ja-JP" sz="1800" b="1" u="sng" dirty="0">
              <a:solidFill>
                <a:srgbClr val="FF0000"/>
              </a:solidFill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sym typeface="ＭＳ Ｐゴシック" charset="-128"/>
            </a:endParaRPr>
          </a:p>
        </p:txBody>
      </p:sp>
      <p:sp>
        <p:nvSpPr>
          <p:cNvPr id="5146" name="正方形/長方形 1"/>
          <p:cNvSpPr>
            <a:spLocks noChangeArrowheads="1"/>
          </p:cNvSpPr>
          <p:nvPr/>
        </p:nvSpPr>
        <p:spPr bwMode="auto">
          <a:xfrm>
            <a:off x="6011863" y="1647825"/>
            <a:ext cx="16208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ym typeface="ＭＳ Ｐゴシック" charset="-128"/>
              </a:rPr>
              <a:t>単位：億円</a:t>
            </a:r>
            <a:endParaRPr lang="en-US" altLang="ja-JP" sz="1800">
              <a:sym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34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直線コネクタ 3"/>
          <p:cNvSpPr>
            <a:spLocks noChangeShapeType="1"/>
          </p:cNvSpPr>
          <p:nvPr/>
        </p:nvSpPr>
        <p:spPr bwMode="auto">
          <a:xfrm>
            <a:off x="338138" y="1052736"/>
            <a:ext cx="813752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7" name="コンテンツ プレースホルダー 5"/>
          <p:cNvSpPr>
            <a:spLocks noChangeArrowheads="1"/>
          </p:cNvSpPr>
          <p:nvPr/>
        </p:nvSpPr>
        <p:spPr bwMode="auto">
          <a:xfrm>
            <a:off x="4763" y="1344638"/>
            <a:ext cx="8505825" cy="835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ym typeface="ＭＳ Ｐゴシック" charset="-128"/>
              </a:rPr>
              <a:t>　○一時</a:t>
            </a:r>
            <a:r>
              <a:rPr lang="ja-JP" altLang="en-US" sz="2800" b="1" dirty="0" smtClean="0">
                <a:sym typeface="ＭＳ Ｐゴシック" charset="-128"/>
              </a:rPr>
              <a:t>保護所の整備状況</a:t>
            </a:r>
            <a:r>
              <a:rPr lang="ja-JP" altLang="en-US" sz="2000" b="1" u="sng" dirty="0">
                <a:sym typeface="ＭＳ Ｐゴシック" charset="-128"/>
              </a:rPr>
              <a:t>（補助率は</a:t>
            </a:r>
            <a:r>
              <a:rPr lang="en-US" altLang="ja-JP" sz="2000" b="1" u="sng" dirty="0">
                <a:sym typeface="ＭＳ Ｐゴシック" charset="-128"/>
              </a:rPr>
              <a:t>1/2</a:t>
            </a:r>
            <a:r>
              <a:rPr lang="ja-JP" altLang="en-US" sz="2000" b="1" u="sng" dirty="0">
                <a:sym typeface="ＭＳ Ｐゴシック" charset="-128"/>
              </a:rPr>
              <a:t>相当を前提）</a:t>
            </a:r>
            <a:r>
              <a:rPr lang="ja-JP" altLang="en-US" sz="2800" u="sng" dirty="0">
                <a:solidFill>
                  <a:srgbClr val="FF0000"/>
                </a:solidFill>
                <a:sym typeface="ＭＳ Ｐゴシック" charset="-128"/>
              </a:rPr>
              <a:t>　　</a:t>
            </a:r>
            <a:r>
              <a:rPr lang="ja-JP" altLang="en-US" sz="2400" u="sng" dirty="0">
                <a:sym typeface="ＭＳ Ｐゴシック" charset="-128"/>
              </a:rPr>
              <a:t>　</a:t>
            </a:r>
            <a:r>
              <a:rPr lang="ja-JP" altLang="en-US" sz="2400" dirty="0">
                <a:sym typeface="ＭＳ Ｐゴシック" charset="-128"/>
              </a:rPr>
              <a:t>　　　　　　　　　　</a:t>
            </a:r>
            <a:r>
              <a:rPr lang="ja-JP" altLang="en-US" sz="2400" b="1" dirty="0">
                <a:sym typeface="ＭＳ Ｐゴシック" charset="-128"/>
              </a:rPr>
              <a:t>　　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Tx/>
              <a:buNone/>
            </a:pPr>
            <a:endParaRPr lang="en-US" altLang="ja-JP" sz="2300" dirty="0">
              <a:cs typeface="Calibri" pitchFamily="34" charset="0"/>
              <a:sym typeface="Calibri" pitchFamily="34" charset="0"/>
            </a:endParaRPr>
          </a:p>
        </p:txBody>
      </p:sp>
      <p:sp>
        <p:nvSpPr>
          <p:cNvPr id="6148" name="正方形/長方形 1"/>
          <p:cNvSpPr>
            <a:spLocks noChangeArrowheads="1"/>
          </p:cNvSpPr>
          <p:nvPr/>
        </p:nvSpPr>
        <p:spPr bwMode="auto">
          <a:xfrm>
            <a:off x="709960" y="5155622"/>
            <a:ext cx="7800628" cy="61970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000" b="1" dirty="0"/>
              <a:t>実際の事業費は補助金算定に反映され</a:t>
            </a:r>
            <a:r>
              <a:rPr lang="ja-JP" altLang="en-US" sz="2000" b="1" dirty="0" smtClean="0"/>
              <a:t>ず、「定</a:t>
            </a:r>
            <a:r>
              <a:rPr lang="ja-JP" altLang="en-US" sz="2000" b="1" dirty="0"/>
              <a:t>員</a:t>
            </a:r>
            <a:r>
              <a:rPr lang="en-US" altLang="ja-JP" sz="2000" b="1" dirty="0"/>
              <a:t>×</a:t>
            </a:r>
            <a:r>
              <a:rPr lang="ja-JP" altLang="en-US" sz="2000" b="1" dirty="0"/>
              <a:t>補助単</a:t>
            </a:r>
            <a:r>
              <a:rPr lang="ja-JP" altLang="en-US" sz="2000" b="1" dirty="0" smtClean="0"/>
              <a:t>価」で</a:t>
            </a:r>
            <a:r>
              <a:rPr lang="ja-JP" altLang="en-US" sz="2000" b="1" dirty="0"/>
              <a:t>決</a:t>
            </a:r>
            <a:r>
              <a:rPr lang="ja-JP" altLang="en-US" sz="2000" b="1" dirty="0" smtClean="0"/>
              <a:t>定</a:t>
            </a:r>
            <a:endParaRPr lang="en-US" altLang="ja-JP" sz="2000" b="1" dirty="0" smtClean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42455" y="1916832"/>
            <a:ext cx="1450975" cy="914400"/>
          </a:xfrm>
          <a:prstGeom prst="rect">
            <a:avLst/>
          </a:prstGeom>
          <a:solidFill>
            <a:srgbClr val="FFFF00"/>
          </a:solidFill>
          <a:ln w="57150"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0.3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2353567" y="1916832"/>
            <a:ext cx="5920926" cy="91440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altLang="ja-JP" sz="2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</a:p>
          <a:p>
            <a:pPr>
              <a:defRPr/>
            </a:pP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アーチ 34"/>
          <p:cNvSpPr/>
          <p:nvPr/>
        </p:nvSpPr>
        <p:spPr bwMode="auto">
          <a:xfrm flipV="1">
            <a:off x="742455" y="2370130"/>
            <a:ext cx="7532037" cy="1049337"/>
          </a:xfrm>
          <a:prstGeom prst="blockArc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ja-JP" altLang="en-US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6162" name="正方形/長方形 1"/>
          <p:cNvSpPr>
            <a:spLocks noChangeArrowheads="1"/>
          </p:cNvSpPr>
          <p:nvPr/>
        </p:nvSpPr>
        <p:spPr bwMode="auto">
          <a:xfrm>
            <a:off x="2958367" y="2999049"/>
            <a:ext cx="3221037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ym typeface="ＭＳ Ｐゴシック" charset="-128"/>
              </a:rPr>
              <a:t>実際にかかっている整備費</a:t>
            </a:r>
            <a:endParaRPr lang="en-US" altLang="ja-JP" sz="2000" b="1" dirty="0">
              <a:sym typeface="ＭＳ Ｐゴシック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ym typeface="ＭＳ Ｐゴシック" charset="-128"/>
              </a:rPr>
              <a:t>　</a:t>
            </a:r>
            <a:r>
              <a:rPr lang="en-US" altLang="ja-JP" sz="2800" b="1" dirty="0">
                <a:solidFill>
                  <a:srgbClr val="FF0000"/>
                </a:solidFill>
                <a:sym typeface="ＭＳ Ｐゴシック" charset="-128"/>
              </a:rPr>
              <a:t>2.8</a:t>
            </a:r>
            <a:r>
              <a:rPr lang="ja-JP" altLang="en-US" sz="2000" b="1" dirty="0">
                <a:sym typeface="ＭＳ Ｐゴシック" charset="-128"/>
              </a:rPr>
              <a:t>億円</a:t>
            </a:r>
            <a:endParaRPr lang="en-US" altLang="ja-JP" sz="2000" b="1" dirty="0">
              <a:sym typeface="ＭＳ Ｐゴシック" charset="-128"/>
            </a:endParaRPr>
          </a:p>
        </p:txBody>
      </p:sp>
      <p:sp>
        <p:nvSpPr>
          <p:cNvPr id="22" name="タイトル 1"/>
          <p:cNvSpPr>
            <a:spLocks noGrp="1" noChangeArrowheads="1"/>
          </p:cNvSpPr>
          <p:nvPr>
            <p:ph type="title" idx="4294967295"/>
          </p:nvPr>
        </p:nvSpPr>
        <p:spPr>
          <a:xfrm>
            <a:off x="230757" y="273844"/>
            <a:ext cx="9021763" cy="8509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ja-JP" altLang="en-US" sz="2800" dirty="0" smtClean="0"/>
              <a:t>４．一時保護所の整備費と財源状況（イメージ）</a:t>
            </a:r>
            <a:endParaRPr lang="ja-JP" altLang="en-US" sz="2800" u="sng" dirty="0" smtClean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742455" y="4365104"/>
            <a:ext cx="3687192" cy="698376"/>
          </a:xfrm>
          <a:prstGeom prst="rect">
            <a:avLst/>
          </a:prstGeom>
          <a:solidFill>
            <a:srgbClr val="FFFF00"/>
          </a:solidFill>
          <a:ln w="57150">
            <a:prstDash val="sysDot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事業費の１／２相当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1.4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左右矢印 3"/>
          <p:cNvSpPr/>
          <p:nvPr/>
        </p:nvSpPr>
        <p:spPr>
          <a:xfrm>
            <a:off x="2278088" y="3656274"/>
            <a:ext cx="2290797" cy="712440"/>
          </a:xfrm>
          <a:prstGeom prst="leftRightArrow">
            <a:avLst>
              <a:gd name="adj1" fmla="val 67637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乖離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274888" y="1916832"/>
            <a:ext cx="0" cy="244827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1"/>
          <p:cNvSpPr>
            <a:spLocks noChangeArrowheads="1"/>
          </p:cNvSpPr>
          <p:nvPr/>
        </p:nvSpPr>
        <p:spPr bwMode="auto">
          <a:xfrm>
            <a:off x="1578150" y="6021288"/>
            <a:ext cx="6932438" cy="57606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 smtClean="0">
                <a:sym typeface="ＭＳ Ｐゴシック" charset="-128"/>
              </a:rPr>
              <a:t>実態に見合った支援措置を要望</a:t>
            </a:r>
            <a:endParaRPr lang="en-US" altLang="ja-JP" sz="2800" b="1" dirty="0">
              <a:sym typeface="ＭＳ Ｐゴシック" charset="-128"/>
            </a:endParaRPr>
          </a:p>
        </p:txBody>
      </p:sp>
      <p:sp>
        <p:nvSpPr>
          <p:cNvPr id="29" name="ストライプ矢印 13"/>
          <p:cNvSpPr>
            <a:spLocks noChangeArrowheads="1"/>
          </p:cNvSpPr>
          <p:nvPr/>
        </p:nvSpPr>
        <p:spPr bwMode="auto">
          <a:xfrm>
            <a:off x="342404" y="5879901"/>
            <a:ext cx="1125538" cy="8588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818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036" y="0"/>
                </a:moveTo>
                <a:lnTo>
                  <a:pt x="1603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036" y="16200"/>
                </a:lnTo>
                <a:lnTo>
                  <a:pt x="16036" y="21600"/>
                </a:lnTo>
                <a:lnTo>
                  <a:pt x="21600" y="10800"/>
                </a:lnTo>
                <a:lnTo>
                  <a:pt x="16036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25400" cap="flat" cmpd="sng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596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直線コネクタ 3"/>
          <p:cNvSpPr>
            <a:spLocks noChangeShapeType="1"/>
          </p:cNvSpPr>
          <p:nvPr/>
        </p:nvSpPr>
        <p:spPr bwMode="auto">
          <a:xfrm>
            <a:off x="371475" y="1016000"/>
            <a:ext cx="813752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コンテンツ プレースホルダー 5"/>
          <p:cNvSpPr>
            <a:spLocks noChangeArrowheads="1"/>
          </p:cNvSpPr>
          <p:nvPr/>
        </p:nvSpPr>
        <p:spPr bwMode="auto">
          <a:xfrm>
            <a:off x="0" y="1016000"/>
            <a:ext cx="8388424" cy="581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ts val="1000"/>
              </a:lnSpc>
              <a:defRPr/>
            </a:pPr>
            <a:endParaRPr lang="en-US" altLang="ja-JP" sz="2300" dirty="0">
              <a:sym typeface="Calibri" pitchFamily="34" charset="0"/>
            </a:endParaRPr>
          </a:p>
          <a:p>
            <a:pPr>
              <a:lnSpc>
                <a:spcPts val="1000"/>
              </a:lnSpc>
              <a:defRPr/>
            </a:pPr>
            <a:endParaRPr lang="en-US" altLang="ja-JP" sz="2300" dirty="0">
              <a:sym typeface="Calibri" pitchFamily="34" charset="0"/>
            </a:endParaRPr>
          </a:p>
          <a:p>
            <a:pPr>
              <a:lnSpc>
                <a:spcPts val="1000"/>
              </a:lnSpc>
              <a:defRPr/>
            </a:pPr>
            <a:r>
              <a:rPr lang="ja-JP" altLang="en-US" sz="2300" dirty="0">
                <a:sym typeface="Calibri" pitchFamily="34" charset="0"/>
              </a:rPr>
              <a:t>　</a:t>
            </a:r>
            <a:r>
              <a:rPr lang="en-US" altLang="ja-JP" sz="2300" dirty="0" smtClean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【</a:t>
            </a:r>
            <a:r>
              <a:rPr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Ｈ</a:t>
            </a:r>
            <a:r>
              <a:rPr lang="en-US" altLang="ja-JP" sz="2300" dirty="0" smtClean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29</a:t>
            </a:r>
            <a:r>
              <a:rPr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年度の交付税措置はどうか？</a:t>
            </a:r>
            <a:r>
              <a:rPr lang="en-US" altLang="ja-JP" sz="2300" dirty="0" smtClean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】</a:t>
            </a:r>
            <a:r>
              <a:rPr lang="ja-JP" altLang="en-US" sz="2300" b="1" dirty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　　　　</a:t>
            </a:r>
            <a:r>
              <a:rPr lang="ja-JP" altLang="en-US" sz="23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　　　　　　　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単位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sym typeface="Calibri" pitchFamily="34" charset="0"/>
              </a:rPr>
              <a:t>：千円</a:t>
            </a:r>
            <a:endParaRPr lang="en-US" sz="2300" b="1" dirty="0">
              <a:latin typeface="Meiryo UI" panose="020B0604030504040204" pitchFamily="50" charset="-128"/>
              <a:ea typeface="Meiryo UI" panose="020B0604030504040204" pitchFamily="50" charset="-128"/>
              <a:sym typeface="Calibri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226091"/>
              </p:ext>
            </p:extLst>
          </p:nvPr>
        </p:nvGraphicFramePr>
        <p:xfrm>
          <a:off x="236537" y="1614623"/>
          <a:ext cx="8272463" cy="2390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396"/>
                <a:gridCol w="1904121"/>
                <a:gridCol w="1985150"/>
                <a:gridCol w="1835796"/>
              </a:tblGrid>
              <a:tr h="9316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交付税需要額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旧投資権能差分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（人口</a:t>
                      </a:r>
                      <a:r>
                        <a:rPr kumimoji="1" lang="en-US" altLang="ja-JP" sz="14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4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万単位）</a:t>
                      </a:r>
                      <a:endParaRPr kumimoji="1" lang="en-US" altLang="ja-JP" sz="18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児童相談所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設置中核市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（①）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中核市</a:t>
                      </a:r>
                      <a:endParaRPr kumimoji="1" lang="en-US" altLang="ja-JP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（②）</a:t>
                      </a:r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（①）－（②）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</a:tr>
              <a:tr h="4657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H28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（①）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75,534</a:t>
                      </a:r>
                      <a:endParaRPr kumimoji="1" lang="ja-JP" altLang="en-US" sz="240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75,534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</a:tr>
              <a:tr h="4657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H29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（②）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75,534</a:t>
                      </a:r>
                      <a:endParaRPr kumimoji="1" lang="ja-JP" altLang="en-US" sz="2400" b="1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71,975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3,559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</a:tr>
              <a:tr h="5273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（②）</a:t>
                      </a:r>
                      <a:r>
                        <a:rPr kumimoji="1"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‐</a:t>
                      </a:r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（①）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2400" b="1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3,559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3,559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657" marB="45657" anchor="ctr"/>
                </a:tc>
              </a:tr>
            </a:tbl>
          </a:graphicData>
        </a:graphic>
      </p:graphicFrame>
      <p:sp>
        <p:nvSpPr>
          <p:cNvPr id="8223" name="円/楕円 3"/>
          <p:cNvSpPr>
            <a:spLocks noChangeArrowheads="1"/>
          </p:cNvSpPr>
          <p:nvPr/>
        </p:nvSpPr>
        <p:spPr bwMode="auto">
          <a:xfrm>
            <a:off x="7212857" y="2955181"/>
            <a:ext cx="1296143" cy="504825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charset="0"/>
              <a:ea typeface="ＭＳ Ｐゴシック" charset="-128"/>
            </a:endParaRPr>
          </a:p>
        </p:txBody>
      </p:sp>
      <p:sp>
        <p:nvSpPr>
          <p:cNvPr id="8" name="タイトル 1"/>
          <p:cNvSpPr txBox="1">
            <a:spLocks noChangeArrowheads="1"/>
          </p:cNvSpPr>
          <p:nvPr/>
        </p:nvSpPr>
        <p:spPr bwMode="auto">
          <a:xfrm>
            <a:off x="341313" y="0"/>
            <a:ext cx="8772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sym typeface="Meiryo UI" pitchFamily="50" charset="-128"/>
              </a:rPr>
              <a:t>５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 UI" pitchFamily="50" charset="-128"/>
              </a:rPr>
              <a:t>．児童相談所（事務所部分）整備に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sym typeface="Meiryo UI" pitchFamily="50" charset="-128"/>
              </a:rPr>
              <a:t>係る交付税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 UI" pitchFamily="50" charset="-128"/>
              </a:rPr>
              <a:t>措置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sym typeface="Meiryo UI" pitchFamily="50" charset="-128"/>
            </a:endParaRPr>
          </a:p>
        </p:txBody>
      </p:sp>
      <p:sp>
        <p:nvSpPr>
          <p:cNvPr id="11" name="正方形/長方形 1"/>
          <p:cNvSpPr>
            <a:spLocks noChangeArrowheads="1"/>
          </p:cNvSpPr>
          <p:nvPr/>
        </p:nvSpPr>
        <p:spPr bwMode="auto">
          <a:xfrm>
            <a:off x="240804" y="4124920"/>
            <a:ext cx="8640960" cy="1440160"/>
          </a:xfrm>
          <a:prstGeom prst="rect">
            <a:avLst/>
          </a:prstGeom>
          <a:noFill/>
          <a:ln w="1905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 smtClean="0">
                <a:sym typeface="ＭＳ Ｐゴシック" charset="-128"/>
              </a:rPr>
              <a:t>・</a:t>
            </a:r>
            <a:r>
              <a:rPr lang="en-US" altLang="ja-JP" sz="2400" b="1" dirty="0" smtClean="0">
                <a:sym typeface="ＭＳ Ｐゴシック" charset="-128"/>
              </a:rPr>
              <a:t>H29</a:t>
            </a:r>
            <a:r>
              <a:rPr lang="ja-JP" altLang="en-US" sz="2400" b="1" dirty="0" smtClean="0">
                <a:sym typeface="ＭＳ Ｐゴシック" charset="-128"/>
              </a:rPr>
              <a:t>は</a:t>
            </a:r>
            <a:r>
              <a:rPr lang="en-US" altLang="ja-JP" sz="2800" b="1" dirty="0" smtClean="0">
                <a:solidFill>
                  <a:srgbClr val="FF0000"/>
                </a:solidFill>
                <a:sym typeface="ＭＳ Ｐゴシック" charset="-128"/>
              </a:rPr>
              <a:t>360</a:t>
            </a:r>
            <a:r>
              <a:rPr lang="ja-JP" altLang="en-US" sz="2400" b="1" dirty="0" smtClean="0">
                <a:sym typeface="ＭＳ Ｐゴシック" charset="-128"/>
              </a:rPr>
              <a:t>万円／年間の交付税措置</a:t>
            </a:r>
            <a:r>
              <a:rPr lang="ja-JP" altLang="en-US" sz="2000" b="1" dirty="0" smtClean="0">
                <a:sym typeface="ＭＳ Ｐゴシック" charset="-128"/>
              </a:rPr>
              <a:t>（都道府県</a:t>
            </a:r>
            <a:r>
              <a:rPr lang="en-US" altLang="ja-JP" sz="2000" b="1" dirty="0" smtClean="0">
                <a:sym typeface="ＭＳ Ｐゴシック" charset="-128"/>
              </a:rPr>
              <a:t>170</a:t>
            </a:r>
            <a:r>
              <a:rPr lang="ja-JP" altLang="en-US" sz="2000" b="1" dirty="0" smtClean="0">
                <a:sym typeface="ＭＳ Ｐゴシック" charset="-128"/>
              </a:rPr>
              <a:t>万人単位）</a:t>
            </a:r>
            <a:endParaRPr lang="en-US" altLang="ja-JP" sz="2400" b="1" dirty="0" smtClean="0"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ym typeface="ＭＳ Ｐゴシック" charset="-128"/>
              </a:rPr>
              <a:t>・</a:t>
            </a:r>
            <a:r>
              <a:rPr lang="ja-JP" altLang="en-US" sz="2400" b="1" dirty="0" smtClean="0">
                <a:sym typeface="ＭＳ Ｐゴシック" charset="-128"/>
              </a:rPr>
              <a:t>調査団体</a:t>
            </a:r>
            <a:r>
              <a:rPr lang="en-US" altLang="ja-JP" sz="1800" b="1" dirty="0" smtClean="0">
                <a:sym typeface="ＭＳ Ｐゴシック" charset="-128"/>
              </a:rPr>
              <a:t>※</a:t>
            </a:r>
            <a:r>
              <a:rPr lang="ja-JP" altLang="en-US" sz="2400" b="1" dirty="0" smtClean="0">
                <a:sym typeface="ＭＳ Ｐゴシック" charset="-128"/>
              </a:rPr>
              <a:t>の新設平均整備費は約</a:t>
            </a:r>
            <a:r>
              <a:rPr lang="en-US" altLang="ja-JP" sz="2800" b="1" dirty="0" smtClean="0">
                <a:solidFill>
                  <a:srgbClr val="FF0000"/>
                </a:solidFill>
                <a:sym typeface="ＭＳ Ｐゴシック" charset="-128"/>
              </a:rPr>
              <a:t>3.3</a:t>
            </a:r>
            <a:r>
              <a:rPr lang="ja-JP" altLang="en-US" sz="2400" b="1" dirty="0" smtClean="0">
                <a:sym typeface="ＭＳ Ｐゴシック" charset="-128"/>
              </a:rPr>
              <a:t>億円</a:t>
            </a:r>
            <a:endParaRPr lang="en-US" altLang="ja-JP" sz="2400" b="1" dirty="0" smtClean="0">
              <a:sym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ym typeface="ＭＳ Ｐゴシック" charset="-128"/>
              </a:rPr>
              <a:t>　</a:t>
            </a:r>
            <a:r>
              <a:rPr lang="en-US" altLang="ja-JP" sz="2000" b="1" dirty="0" smtClean="0">
                <a:sym typeface="ＭＳ Ｐゴシック" charset="-128"/>
              </a:rPr>
              <a:t>※</a:t>
            </a:r>
            <a:r>
              <a:rPr lang="ja-JP" altLang="en-US" sz="2000" b="1" dirty="0" smtClean="0">
                <a:sym typeface="ＭＳ Ｐゴシック" charset="-128"/>
              </a:rPr>
              <a:t>中核市及び平</a:t>
            </a:r>
            <a:r>
              <a:rPr lang="ja-JP" altLang="en-US" sz="2000" b="1" dirty="0">
                <a:sym typeface="ＭＳ Ｐゴシック" charset="-128"/>
              </a:rPr>
              <a:t>成</a:t>
            </a:r>
            <a:r>
              <a:rPr lang="en-US" altLang="ja-JP" sz="2000" b="1" dirty="0">
                <a:sym typeface="ＭＳ Ｐゴシック" charset="-128"/>
              </a:rPr>
              <a:t>17</a:t>
            </a:r>
            <a:r>
              <a:rPr lang="ja-JP" altLang="en-US" sz="2000" b="1" dirty="0">
                <a:sym typeface="ＭＳ Ｐゴシック" charset="-128"/>
              </a:rPr>
              <a:t>年度以降</a:t>
            </a:r>
            <a:r>
              <a:rPr lang="ja-JP" altLang="en-US" sz="2000" b="1" dirty="0" smtClean="0">
                <a:sym typeface="ＭＳ Ｐゴシック" charset="-128"/>
              </a:rPr>
              <a:t>に移</a:t>
            </a:r>
            <a:r>
              <a:rPr lang="ja-JP" altLang="en-US" sz="2000" b="1" dirty="0">
                <a:sym typeface="ＭＳ Ｐゴシック" charset="-128"/>
              </a:rPr>
              <a:t>行し</a:t>
            </a:r>
            <a:r>
              <a:rPr lang="ja-JP" altLang="en-US" sz="2000" b="1" dirty="0" smtClean="0">
                <a:sym typeface="ＭＳ Ｐゴシック" charset="-128"/>
              </a:rPr>
              <a:t>た指定都市を対象</a:t>
            </a:r>
            <a:endParaRPr lang="en-US" altLang="ja-JP" sz="2400" b="1" dirty="0" smtClean="0">
              <a:sym typeface="ＭＳ Ｐゴシック" charset="-128"/>
            </a:endParaRPr>
          </a:p>
        </p:txBody>
      </p:sp>
      <p:sp>
        <p:nvSpPr>
          <p:cNvPr id="12" name="正方形/長方形 1"/>
          <p:cNvSpPr>
            <a:spLocks noChangeArrowheads="1"/>
          </p:cNvSpPr>
          <p:nvPr/>
        </p:nvSpPr>
        <p:spPr bwMode="auto">
          <a:xfrm>
            <a:off x="1341910" y="5766147"/>
            <a:ext cx="7409506" cy="72008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ym typeface="ＭＳ Ｐゴシック" charset="-128"/>
              </a:rPr>
              <a:t>実</a:t>
            </a:r>
            <a:r>
              <a:rPr lang="ja-JP" altLang="en-US" sz="2800" b="1" dirty="0" smtClean="0">
                <a:sym typeface="ＭＳ Ｐゴシック" charset="-128"/>
              </a:rPr>
              <a:t>態に見合った算定方法等の見直しを要望</a:t>
            </a:r>
            <a:endParaRPr lang="en-US" altLang="ja-JP" sz="2800" b="1" dirty="0">
              <a:sym typeface="ＭＳ Ｐゴシック" charset="-128"/>
            </a:endParaRPr>
          </a:p>
        </p:txBody>
      </p:sp>
      <p:sp>
        <p:nvSpPr>
          <p:cNvPr id="15" name="ストライプ矢印 13"/>
          <p:cNvSpPr>
            <a:spLocks noChangeArrowheads="1"/>
          </p:cNvSpPr>
          <p:nvPr/>
        </p:nvSpPr>
        <p:spPr bwMode="auto">
          <a:xfrm>
            <a:off x="213420" y="5696768"/>
            <a:ext cx="1125538" cy="8588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818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036" y="0"/>
                </a:moveTo>
                <a:lnTo>
                  <a:pt x="1603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036" y="16200"/>
                </a:lnTo>
                <a:lnTo>
                  <a:pt x="16036" y="21600"/>
                </a:lnTo>
                <a:lnTo>
                  <a:pt x="21600" y="10800"/>
                </a:lnTo>
                <a:lnTo>
                  <a:pt x="16036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25400" cap="flat" cmpd="sng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48912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8460" y="145902"/>
            <a:ext cx="8136904" cy="850106"/>
          </a:xfrm>
        </p:spPr>
        <p:txBody>
          <a:bodyPr>
            <a:normAutofit/>
          </a:bodyPr>
          <a:lstStyle/>
          <a:p>
            <a:pPr marL="0" indent="0" algn="l"/>
            <a:r>
              <a:rPr lang="ja-JP" altLang="en-US" sz="2800" dirty="0"/>
              <a:t>６</a:t>
            </a:r>
            <a:r>
              <a:rPr lang="ja-JP" altLang="en-US" sz="2800" dirty="0" smtClean="0"/>
              <a:t>．</a:t>
            </a:r>
            <a:r>
              <a:rPr lang="ja-JP" altLang="en-US" sz="2800" dirty="0"/>
              <a:t>児童相談所に係る人材の育成・</a:t>
            </a:r>
            <a:r>
              <a:rPr lang="ja-JP" altLang="en-US" sz="2800" dirty="0" smtClean="0"/>
              <a:t>確保①</a:t>
            </a:r>
            <a:endParaRPr lang="en-US" altLang="ja-JP" sz="40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323528" y="980728"/>
            <a:ext cx="81369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1"/>
          <p:cNvSpPr>
            <a:spLocks noChangeArrowheads="1"/>
          </p:cNvSpPr>
          <p:nvPr/>
        </p:nvSpPr>
        <p:spPr bwMode="auto">
          <a:xfrm>
            <a:off x="352720" y="6139520"/>
            <a:ext cx="8291884" cy="5298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sym typeface="Meiryo UI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 smtClean="0">
                <a:sym typeface="ＭＳ Ｐゴシック" charset="-128"/>
              </a:rPr>
              <a:t>既設団体も専門職の大幅な増員が急務</a:t>
            </a:r>
            <a:endParaRPr lang="en-US" altLang="ja-JP" sz="2800" b="1" dirty="0">
              <a:sym typeface="ＭＳ Ｐゴシック" charset="-128"/>
            </a:endParaRPr>
          </a:p>
        </p:txBody>
      </p:sp>
      <p:sp>
        <p:nvSpPr>
          <p:cNvPr id="10" name="コンテンツ プレースホルダー 5"/>
          <p:cNvSpPr txBox="1">
            <a:spLocks/>
          </p:cNvSpPr>
          <p:nvPr/>
        </p:nvSpPr>
        <p:spPr>
          <a:xfrm>
            <a:off x="363684" y="1052736"/>
            <a:ext cx="8280920" cy="48965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/>
              <a:t>◆平成２８年度の児童福祉法改正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・児童福祉司，児童心理司等における配置基準の見直し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（例）児童福祉司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【</a:t>
            </a:r>
            <a:r>
              <a:rPr lang="ja-JP" altLang="en-US" sz="2400" dirty="0" smtClean="0"/>
              <a:t>改正前</a:t>
            </a:r>
            <a:r>
              <a:rPr lang="en-US" altLang="ja-JP" sz="2400" dirty="0" smtClean="0"/>
              <a:t>】</a:t>
            </a:r>
          </a:p>
          <a:p>
            <a:pPr marL="0" indent="0">
              <a:buNone/>
            </a:pPr>
            <a:r>
              <a:rPr lang="ja-JP" altLang="en-US" sz="2400" dirty="0" smtClean="0"/>
              <a:t>　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人口約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４～７</a:t>
            </a:r>
            <a:r>
              <a:rPr lang="ja-JP" altLang="en-US" sz="2400" dirty="0" smtClean="0"/>
              <a:t>万人につき１人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【</a:t>
            </a:r>
            <a:r>
              <a:rPr lang="ja-JP" altLang="en-US" sz="2400" dirty="0" smtClean="0"/>
              <a:t>改正後</a:t>
            </a:r>
            <a:r>
              <a:rPr lang="en-US" altLang="ja-JP" sz="2400" dirty="0" smtClean="0"/>
              <a:t>】</a:t>
            </a: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①人口約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４</a:t>
            </a:r>
            <a:r>
              <a:rPr lang="ja-JP" altLang="en-US" sz="2400" dirty="0" smtClean="0"/>
              <a:t>万人につき１人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②児童虐待相談対応件数が全国平均より多い場合は加算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◆国の児童相談所強化プラン（一部例）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・児童福祉司　</a:t>
            </a:r>
            <a:r>
              <a:rPr lang="en-US" altLang="ja-JP" sz="2400" dirty="0" smtClean="0"/>
              <a:t>H27</a:t>
            </a:r>
            <a:r>
              <a:rPr lang="ja-JP" altLang="en-US" sz="2400" dirty="0" smtClean="0"/>
              <a:t>年度：</a:t>
            </a:r>
            <a:r>
              <a:rPr lang="en-US" altLang="ja-JP" sz="2400" dirty="0" smtClean="0"/>
              <a:t>2,930</a:t>
            </a:r>
            <a:r>
              <a:rPr lang="ja-JP" altLang="en-US" sz="2400" dirty="0" smtClean="0"/>
              <a:t>人⇒</a:t>
            </a:r>
            <a:r>
              <a:rPr lang="en-US" altLang="ja-JP" sz="2400" dirty="0" smtClean="0"/>
              <a:t>H31</a:t>
            </a:r>
            <a:r>
              <a:rPr lang="ja-JP" altLang="en-US" sz="2400" dirty="0" smtClean="0"/>
              <a:t>年度：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3,480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・児童心理司　</a:t>
            </a:r>
            <a:r>
              <a:rPr lang="en-US" altLang="ja-JP" sz="2400" dirty="0" smtClean="0"/>
              <a:t>H27</a:t>
            </a:r>
            <a:r>
              <a:rPr lang="ja-JP" altLang="en-US" sz="2400" dirty="0"/>
              <a:t>年度</a:t>
            </a:r>
            <a:r>
              <a:rPr lang="ja-JP" altLang="en-US" sz="2400" dirty="0" smtClean="0"/>
              <a:t>：</a:t>
            </a:r>
            <a:r>
              <a:rPr lang="en-US" altLang="ja-JP" sz="2400" dirty="0"/>
              <a:t>1,290</a:t>
            </a:r>
            <a:r>
              <a:rPr lang="ja-JP" altLang="en-US" sz="2400" dirty="0" smtClean="0"/>
              <a:t>人</a:t>
            </a:r>
            <a:r>
              <a:rPr lang="ja-JP" altLang="en-US" sz="2400" dirty="0"/>
              <a:t>⇒</a:t>
            </a:r>
            <a:r>
              <a:rPr lang="en-US" altLang="ja-JP" sz="2400" dirty="0"/>
              <a:t>H31</a:t>
            </a:r>
            <a:r>
              <a:rPr lang="ja-JP" altLang="en-US" sz="2400" dirty="0"/>
              <a:t>年度</a:t>
            </a:r>
            <a:r>
              <a:rPr lang="ja-JP" altLang="en-US" sz="2400" dirty="0" smtClean="0"/>
              <a:t>：</a:t>
            </a:r>
            <a:r>
              <a:rPr lang="en-US" altLang="ja-JP" sz="2400" b="1" u="sng" dirty="0">
                <a:solidFill>
                  <a:srgbClr val="FF0000"/>
                </a:solidFill>
              </a:rPr>
              <a:t>1,740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33267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直線コネクタ 3"/>
          <p:cNvSpPr>
            <a:spLocks noChangeShapeType="1"/>
          </p:cNvSpPr>
          <p:nvPr/>
        </p:nvSpPr>
        <p:spPr bwMode="auto">
          <a:xfrm>
            <a:off x="433388" y="1016000"/>
            <a:ext cx="813752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12" name="コンテンツ プレースホルダー 5"/>
          <p:cNvSpPr>
            <a:spLocks noGrp="1" noChangeArrowheads="1"/>
          </p:cNvSpPr>
          <p:nvPr>
            <p:ph idx="4294967295"/>
          </p:nvPr>
        </p:nvSpPr>
        <p:spPr>
          <a:xfrm>
            <a:off x="501650" y="1130300"/>
            <a:ext cx="8108950" cy="7905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400" b="1" dirty="0" smtClean="0">
                <a:solidFill>
                  <a:srgbClr val="FFC000"/>
                </a:solidFill>
              </a:rPr>
              <a:t>◆</a:t>
            </a:r>
            <a:r>
              <a:rPr lang="ja-JP" altLang="en-US" sz="2800" b="1" dirty="0" smtClean="0"/>
              <a:t>新設時のスーパーバイザーの配置について</a:t>
            </a:r>
            <a:r>
              <a:rPr lang="ja-JP" altLang="en-US" sz="1800" b="1" dirty="0" smtClean="0"/>
              <a:t>　　　　　　　　　　　　　　　　</a:t>
            </a:r>
            <a:endParaRPr lang="ja-JP" altLang="en-US" sz="2400" b="1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100" dirty="0" smtClean="0"/>
              <a:t>　</a:t>
            </a:r>
            <a:endParaRPr lang="en-US" altLang="ja-JP" sz="1600" dirty="0" smtClean="0"/>
          </a:p>
        </p:txBody>
      </p:sp>
      <p:sp>
        <p:nvSpPr>
          <p:cNvPr id="17424" name="ストライプ矢印 13"/>
          <p:cNvSpPr>
            <a:spLocks noChangeArrowheads="1"/>
          </p:cNvSpPr>
          <p:nvPr/>
        </p:nvSpPr>
        <p:spPr bwMode="auto">
          <a:xfrm>
            <a:off x="368324" y="5363890"/>
            <a:ext cx="1125538" cy="8588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818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036" y="0"/>
                </a:moveTo>
                <a:lnTo>
                  <a:pt x="1603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036" y="16200"/>
                </a:lnTo>
                <a:lnTo>
                  <a:pt x="16036" y="21600"/>
                </a:lnTo>
                <a:lnTo>
                  <a:pt x="21600" y="10800"/>
                </a:lnTo>
                <a:lnTo>
                  <a:pt x="16036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25400" cap="flat" cmpd="sng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17425" name="正方形/長方形 1"/>
          <p:cNvSpPr>
            <a:spLocks noChangeArrowheads="1"/>
          </p:cNvSpPr>
          <p:nvPr/>
        </p:nvSpPr>
        <p:spPr bwMode="auto">
          <a:xfrm>
            <a:off x="1493862" y="5363890"/>
            <a:ext cx="7094935" cy="8588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sym typeface="ＭＳ Ｐゴシック" charset="-128"/>
              </a:rPr>
              <a:t>専門職員の派遣や弾力的な対応について要望</a:t>
            </a:r>
            <a:endParaRPr lang="en-US" altLang="ja-JP" sz="2800" b="1" dirty="0">
              <a:latin typeface="Meiryo UI" pitchFamily="50" charset="-128"/>
              <a:ea typeface="Meiryo UI" pitchFamily="50" charset="-128"/>
              <a:sym typeface="ＭＳ Ｐゴシック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68324" y="308298"/>
            <a:ext cx="8136904" cy="74012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l"/>
            <a:r>
              <a:rPr lang="ja-JP" altLang="en-US" sz="2800" dirty="0"/>
              <a:t>７</a:t>
            </a:r>
            <a:r>
              <a:rPr lang="ja-JP" altLang="en-US" sz="2800" dirty="0" smtClean="0"/>
              <a:t>．児童相談所に係る人材の育成・確保②</a:t>
            </a:r>
            <a:endParaRPr lang="en-US" altLang="ja-JP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532209"/>
              </p:ext>
            </p:extLst>
          </p:nvPr>
        </p:nvGraphicFramePr>
        <p:xfrm>
          <a:off x="619205" y="1628800"/>
          <a:ext cx="7695127" cy="2160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1901"/>
                <a:gridCol w="2533226"/>
              </a:tblGrid>
              <a:tr h="7807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専門職種</a:t>
                      </a:r>
                      <a:endParaRPr kumimoji="0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  <a:sym typeface="Meiryo UI" pitchFamily="50" charset="-128"/>
                      </a:endParaRPr>
                    </a:p>
                  </a:txBody>
                  <a:tcPr marL="91463" marR="91463" marT="45753" marB="457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必要経験</a:t>
                      </a:r>
                      <a:endParaRPr kumimoji="0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  <a:sym typeface="Meiryo UI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年数目安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  <a:sym typeface="Meiryo UI" pitchFamily="50" charset="-128"/>
                      </a:endParaRPr>
                    </a:p>
                  </a:txBody>
                  <a:tcPr marL="91463" marR="91463" marT="45753" marB="45753" anchor="ctr" horzOverflow="overflow"/>
                </a:tc>
              </a:tr>
              <a:tr h="689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児童福祉司スーパーバイザー</a:t>
                      </a:r>
                    </a:p>
                  </a:txBody>
                  <a:tcPr marL="91463" marR="91463" marT="45753" marB="457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5</a:t>
                      </a:r>
                      <a:r>
                        <a:rPr kumimoji="0" lang="ja-JP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年</a:t>
                      </a:r>
                      <a:r>
                        <a:rPr kumimoji="0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以上</a:t>
                      </a:r>
                    </a:p>
                  </a:txBody>
                  <a:tcPr marL="91463" marR="91463" marT="45753" marB="45753" anchor="ctr" horzOverflow="overflow"/>
                </a:tc>
              </a:tr>
              <a:tr h="689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児童心理司スーパーバイザー</a:t>
                      </a:r>
                    </a:p>
                  </a:txBody>
                  <a:tcPr marL="91463" marR="91463" marT="45753" marB="457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ja-JP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10</a:t>
                      </a:r>
                      <a:r>
                        <a:rPr kumimoji="0" lang="ja-JP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年</a:t>
                      </a:r>
                      <a:r>
                        <a:rPr kumimoji="0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  <a:sym typeface="Meiryo UI" pitchFamily="50" charset="-128"/>
                        </a:rPr>
                        <a:t>程度</a:t>
                      </a:r>
                    </a:p>
                  </a:txBody>
                  <a:tcPr marL="91463" marR="91463" marT="45753" marB="45753" anchor="ctr" horzOverflow="overflow"/>
                </a:tc>
              </a:tr>
            </a:tbl>
          </a:graphicData>
        </a:graphic>
      </p:graphicFrame>
      <p:sp>
        <p:nvSpPr>
          <p:cNvPr id="11" name="正方形/長方形 1"/>
          <p:cNvSpPr>
            <a:spLocks noChangeArrowheads="1"/>
          </p:cNvSpPr>
          <p:nvPr/>
        </p:nvSpPr>
        <p:spPr bwMode="auto">
          <a:xfrm>
            <a:off x="610615" y="4077072"/>
            <a:ext cx="7907933" cy="975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sym typeface="ＭＳ Ｐゴシック" charset="-128"/>
              </a:rPr>
              <a:t>　既設団体も人材確保が急務の中で，新設団体が上記の</a:t>
            </a:r>
            <a:endParaRPr lang="en-US" altLang="ja-JP" sz="2400" b="1" dirty="0" smtClean="0">
              <a:latin typeface="Meiryo UI" pitchFamily="50" charset="-128"/>
              <a:ea typeface="Meiryo UI" pitchFamily="50" charset="-128"/>
              <a:sym typeface="ＭＳ Ｐゴシック" charset="-128"/>
            </a:endParaRPr>
          </a:p>
          <a:p>
            <a:pPr eaLnBrk="1" hangingPunct="1"/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sym typeface="ＭＳ Ｐゴシック" charset="-128"/>
              </a:rPr>
              <a:t>　専門職員を独自配置することは困難</a:t>
            </a:r>
            <a:endParaRPr lang="en-US" altLang="ja-JP" sz="2400" b="1" dirty="0">
              <a:latin typeface="Meiryo UI" pitchFamily="50" charset="-128"/>
              <a:ea typeface="Meiryo UI" pitchFamily="50" charset="-128"/>
              <a:sym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51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9301</TotalTime>
  <Words>571</Words>
  <Application>Microsoft Office PowerPoint</Application>
  <PresentationFormat>画面に合わせる (4:3)</PresentationFormat>
  <Paragraphs>105</Paragraphs>
  <Slides>8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Office ​​テーマ</vt:lpstr>
      <vt:lpstr>デザインの設定</vt:lpstr>
      <vt:lpstr>1_デザインの設定</vt:lpstr>
      <vt:lpstr>【参考資料】</vt:lpstr>
      <vt:lpstr>１．平成29年度地方分権検討プロジェクトについて</vt:lpstr>
      <vt:lpstr>PowerPoint プレゼンテーション</vt:lpstr>
      <vt:lpstr>３．一時保護所の整備費と財源状況（調査結果）</vt:lpstr>
      <vt:lpstr>４．一時保護所の整備費と財源状況（イメージ）</vt:lpstr>
      <vt:lpstr>PowerPoint プレゼンテーション</vt:lpstr>
      <vt:lpstr>６．児童相談所に係る人材の育成・確保①</vt:lpstr>
      <vt:lpstr>PowerPoint プレゼンテーション</vt:lpstr>
    </vt:vector>
  </TitlesOfParts>
  <Company>KASHIWA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kashiwa</dc:creator>
  <cp:lastModifiedBy>PC03</cp:lastModifiedBy>
  <cp:revision>350</cp:revision>
  <cp:lastPrinted>2017-10-30T06:30:17Z</cp:lastPrinted>
  <dcterms:created xsi:type="dcterms:W3CDTF">2016-04-18T06:07:52Z</dcterms:created>
  <dcterms:modified xsi:type="dcterms:W3CDTF">2017-10-30T06:32:09Z</dcterms:modified>
</cp:coreProperties>
</file>